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82" r:id="rId5"/>
    <p:sldId id="273" r:id="rId6"/>
    <p:sldId id="274" r:id="rId7"/>
    <p:sldId id="275" r:id="rId8"/>
    <p:sldId id="276" r:id="rId9"/>
    <p:sldId id="277" r:id="rId10"/>
    <p:sldId id="279" r:id="rId11"/>
    <p:sldId id="283" r:id="rId12"/>
    <p:sldId id="284" r:id="rId13"/>
    <p:sldId id="285" r:id="rId14"/>
    <p:sldId id="287" r:id="rId15"/>
    <p:sldId id="288" r:id="rId16"/>
    <p:sldId id="289" r:id="rId17"/>
    <p:sldId id="290" r:id="rId18"/>
    <p:sldId id="280" r:id="rId19"/>
    <p:sldId id="293" r:id="rId20"/>
    <p:sldId id="294" r:id="rId21"/>
    <p:sldId id="281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6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9" y="725572"/>
            <a:ext cx="7250131" cy="5674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39743" y="761658"/>
            <a:ext cx="4261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1) </a:t>
            </a:r>
            <a:r>
              <a:rPr lang="ko-KR" altLang="en-US" sz="2000" b="1" dirty="0">
                <a:latin typeface="+mn-ea"/>
              </a:rPr>
              <a:t>편집기 기본 사용하기</a:t>
            </a: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⑤ 삭제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 줄 전부 지우기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dd</a:t>
            </a:r>
            <a:r>
              <a:rPr lang="en-US" altLang="ko-KR" dirty="0">
                <a:latin typeface="+mn-ea"/>
              </a:rPr>
              <a:t>), </a:t>
            </a:r>
            <a:r>
              <a:rPr lang="ko-KR" altLang="en-US" dirty="0">
                <a:latin typeface="+mn-ea"/>
              </a:rPr>
              <a:t>커져 뒤로 지우기</a:t>
            </a:r>
            <a:r>
              <a:rPr lang="en-US" altLang="ko-KR" dirty="0">
                <a:latin typeface="+mn-ea"/>
              </a:rPr>
              <a:t>(D) </a:t>
            </a: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⑥ 복사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 줄을 카피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yy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한 후 필요한 위치로 복사 </a:t>
            </a:r>
            <a:r>
              <a:rPr lang="en-US" altLang="ko-KR" dirty="0">
                <a:latin typeface="+mn-ea"/>
              </a:rPr>
              <a:t>(p)</a:t>
            </a: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⑦ 변경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어떤 단어를 선택한 후 변경 </a:t>
            </a:r>
            <a:r>
              <a:rPr lang="en-US" altLang="ko-KR" dirty="0">
                <a:latin typeface="+mn-ea"/>
              </a:rPr>
              <a:t>(banana -&gt; apple (</a:t>
            </a:r>
            <a:r>
              <a:rPr lang="en-US" altLang="ko-KR" dirty="0" err="1">
                <a:latin typeface="+mn-ea"/>
              </a:rPr>
              <a:t>cw</a:t>
            </a:r>
            <a:r>
              <a:rPr lang="en-US" altLang="ko-KR" dirty="0">
                <a:latin typeface="+mn-ea"/>
              </a:rPr>
              <a:t>) )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417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0" y="554310"/>
            <a:ext cx="7275230" cy="55852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39743" y="761658"/>
            <a:ext cx="4261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1) </a:t>
            </a:r>
            <a:r>
              <a:rPr lang="ko-KR" altLang="en-US" sz="2000" b="1" dirty="0">
                <a:latin typeface="+mn-ea"/>
              </a:rPr>
              <a:t>편집기 기본 사용하기</a:t>
            </a: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⑤ 삭제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 줄 전부 지우기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dd</a:t>
            </a:r>
            <a:r>
              <a:rPr lang="en-US" altLang="ko-KR" dirty="0">
                <a:latin typeface="+mn-ea"/>
              </a:rPr>
              <a:t>), </a:t>
            </a:r>
            <a:r>
              <a:rPr lang="ko-KR" altLang="en-US" dirty="0">
                <a:latin typeface="+mn-ea"/>
              </a:rPr>
              <a:t>커져 뒤로 지우기</a:t>
            </a:r>
            <a:r>
              <a:rPr lang="en-US" altLang="ko-KR" dirty="0">
                <a:latin typeface="+mn-ea"/>
              </a:rPr>
              <a:t>(D) </a:t>
            </a: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⑥ 복사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한 줄을 카피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yy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한 후 필요한 위치로 복사 </a:t>
            </a:r>
            <a:r>
              <a:rPr lang="en-US" altLang="ko-KR" dirty="0">
                <a:latin typeface="+mn-ea"/>
              </a:rPr>
              <a:t>(p)</a:t>
            </a:r>
          </a:p>
          <a:p>
            <a:pPr latinLnBrk="1"/>
            <a:endParaRPr lang="ko-KR" altLang="en-US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⑦ 변경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어떤 단어를 선택한 후 변경 </a:t>
            </a:r>
            <a:r>
              <a:rPr lang="en-US" altLang="ko-KR" dirty="0">
                <a:latin typeface="+mn-ea"/>
              </a:rPr>
              <a:t>(banana -&gt; apple (</a:t>
            </a:r>
            <a:r>
              <a:rPr lang="en-US" altLang="ko-KR" dirty="0" err="1">
                <a:latin typeface="+mn-ea"/>
              </a:rPr>
              <a:t>cw</a:t>
            </a:r>
            <a:r>
              <a:rPr lang="en-US" altLang="ko-KR" dirty="0">
                <a:latin typeface="+mn-ea"/>
              </a:rPr>
              <a:t>) )</a:t>
            </a:r>
            <a:endParaRPr lang="ko-KR" altLang="en-US" dirty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930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986" y="340181"/>
            <a:ext cx="5606120" cy="6011990"/>
          </a:xfrm>
          <a:prstGeom prst="rect">
            <a:avLst/>
          </a:prstGeom>
        </p:spPr>
        <p:txBody>
          <a:bodyPr vert="horz" wrap="square" lIns="0" tIns="86193" rIns="0" bIns="0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480931" algn="l"/>
              </a:tabLst>
            </a:pPr>
            <a:r>
              <a:rPr sz="2000" b="1" spc="-44" dirty="0">
                <a:solidFill>
                  <a:prstClr val="black"/>
                </a:solidFill>
                <a:latin typeface="+mn-ea"/>
                <a:cs typeface="새굴림"/>
              </a:rPr>
              <a:t>vi </a:t>
            </a:r>
            <a:r>
              <a:rPr sz="2000" b="1" spc="-118" dirty="0">
                <a:solidFill>
                  <a:prstClr val="black"/>
                </a:solidFill>
                <a:latin typeface="+mn-ea"/>
                <a:cs typeface="새굴림"/>
              </a:rPr>
              <a:t>편집기 </a:t>
            </a:r>
            <a:r>
              <a:rPr sz="2000" b="1" spc="-98" dirty="0">
                <a:solidFill>
                  <a:prstClr val="black"/>
                </a:solidFill>
                <a:latin typeface="+mn-ea"/>
                <a:cs typeface="새굴림"/>
              </a:rPr>
              <a:t>활용</a:t>
            </a:r>
            <a:endParaRPr sz="2000"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2492" marR="4997" indent="191123" defTabSz="899404" eaLnBrk="1" fontAlgn="auto" latinLnBrk="1" hangingPunct="1">
              <a:lnSpc>
                <a:spcPct val="105200"/>
              </a:lnSpc>
              <a:spcBef>
                <a:spcPts val="546"/>
              </a:spcBef>
              <a:spcAft>
                <a:spcPts val="0"/>
              </a:spcAft>
              <a:buClrTx/>
              <a:tabLst>
                <a:tab pos="439084" algn="l"/>
              </a:tabLst>
            </a:pPr>
            <a:endParaRPr lang="en-US" sz="16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8242" marR="4997" indent="-285750" defTabSz="899404" eaLnBrk="1" fontAlgn="auto" latinLnBrk="1" hangingPunct="1">
              <a:lnSpc>
                <a:spcPct val="105200"/>
              </a:lnSpc>
              <a:spcBef>
                <a:spcPts val="54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439084" algn="l"/>
              </a:tabLst>
            </a:pPr>
            <a:r>
              <a:rPr sz="1600" b="1" spc="54" dirty="0" err="1">
                <a:solidFill>
                  <a:prstClr val="black"/>
                </a:solidFill>
                <a:latin typeface="+mn-ea"/>
                <a:cs typeface="나눔명조"/>
              </a:rPr>
              <a:t>파일</a:t>
            </a:r>
            <a:r>
              <a:rPr sz="1600" b="1" spc="54" dirty="0">
                <a:solidFill>
                  <a:prstClr val="black"/>
                </a:solidFill>
                <a:latin typeface="+mn-ea"/>
                <a:cs typeface="나눔명조"/>
              </a:rPr>
              <a:t> 내 </a:t>
            </a:r>
            <a:r>
              <a:rPr sz="1600" b="1" spc="54" dirty="0" err="1">
                <a:solidFill>
                  <a:prstClr val="black"/>
                </a:solidFill>
                <a:latin typeface="+mn-ea"/>
                <a:cs typeface="나눔명조"/>
              </a:rPr>
              <a:t>단어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1600" b="1" spc="54" dirty="0" err="1">
                <a:solidFill>
                  <a:prstClr val="black"/>
                </a:solidFill>
                <a:latin typeface="+mn-ea"/>
                <a:cs typeface="나눔명조"/>
              </a:rPr>
              <a:t>검색</a:t>
            </a:r>
            <a:endParaRPr lang="en-US" sz="16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8242" marR="4997" indent="-285750" defTabSz="899404" eaLnBrk="1" fontAlgn="auto" latinLnBrk="1" hangingPunct="1">
              <a:lnSpc>
                <a:spcPct val="105200"/>
              </a:lnSpc>
              <a:spcBef>
                <a:spcPts val="54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439084" algn="l"/>
              </a:tabLst>
            </a:pPr>
            <a:endParaRPr sz="16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defTabSz="899404" latinLnBrk="1">
              <a:lnSpc>
                <a:spcPct val="126699"/>
              </a:lnSpc>
              <a:spcBef>
                <a:spcPts val="79"/>
              </a:spcBef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내용이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 경우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우리가 원하는 단어를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26699"/>
              </a:lnSpc>
              <a:spcBef>
                <a:spcPts val="79"/>
              </a:spcBef>
            </a:pP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위치에서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작업하여야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단어를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주고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latinLnBrk="1">
              <a:lnSpc>
                <a:spcPct val="126699"/>
              </a:lnSpc>
              <a:spcBef>
                <a:spcPts val="79"/>
              </a:spcBef>
            </a:pP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검색을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하여야 하는데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유용한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600" b="0" spc="19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알아본다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1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latinLnBrk="1">
              <a:lnSpc>
                <a:spcPct val="126699"/>
              </a:lnSpc>
              <a:spcBef>
                <a:spcPts val="79"/>
              </a:spcBef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250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필요한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</a:t>
            </a:r>
            <a:r>
              <a:rPr sz="1600" b="1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77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 </a:t>
            </a:r>
            <a:r>
              <a:rPr sz="1600" b="0" spc="-192" dirty="0">
                <a:solidFill>
                  <a:prstClr val="black"/>
                </a:solidFill>
                <a:latin typeface="+mn-ea"/>
                <a:cs typeface="Book Antiqua"/>
              </a:rPr>
              <a:t>/word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Book Antiqua"/>
              </a:rPr>
              <a:t>word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단어를 위에서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아래방향으로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?word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Book Antiqua"/>
              </a:rPr>
              <a:t>word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단어를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아래에서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방향으로</a:t>
            </a:r>
            <a:r>
              <a:rPr sz="1600" b="0" spc="-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580"/>
              </a:spcBef>
            </a:pPr>
            <a:r>
              <a:rPr lang="ko-KR" altLang="en-US" sz="1600" b="1" spc="-250" dirty="0">
                <a:solidFill>
                  <a:prstClr val="black"/>
                </a:solidFill>
                <a:latin typeface="+mn-ea"/>
                <a:cs typeface="SimSun"/>
              </a:rPr>
              <a:t>  ② </a:t>
            </a:r>
            <a:r>
              <a:rPr lang="ko-KR" altLang="en-US"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검색이후</a:t>
            </a:r>
            <a:r>
              <a:rPr lang="ko-KR" altLang="en-US" sz="1600" b="1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계속해서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 단어</a:t>
            </a:r>
            <a:r>
              <a:rPr lang="ko-KR" altLang="en-US" sz="1600" b="1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93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실행함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93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한번 검색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아래로 동일한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검색어를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다시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79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 </a:t>
            </a:r>
            <a:r>
              <a:rPr lang="en-US" altLang="ko-KR" sz="1600" spc="-211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한번 검색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위로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동일한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검색어를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다시</a:t>
            </a:r>
            <a:r>
              <a:rPr lang="ko-KR" altLang="en-US" sz="160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6565692" y="512223"/>
            <a:ext cx="4946754" cy="6345777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1600" b="1" spc="54" dirty="0" err="1">
                <a:solidFill>
                  <a:prstClr val="black"/>
                </a:solidFill>
                <a:latin typeface="+mn-ea"/>
                <a:cs typeface="나눔명조"/>
              </a:rPr>
              <a:t>문자열</a:t>
            </a:r>
            <a:r>
              <a:rPr sz="1600" b="1" spc="305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1600" b="1" spc="54" dirty="0" err="1">
                <a:solidFill>
                  <a:prstClr val="black"/>
                </a:solidFill>
                <a:latin typeface="+mn-ea"/>
                <a:cs typeface="나눔명조"/>
              </a:rPr>
              <a:t>변경</a:t>
            </a:r>
            <a:endParaRPr lang="en-US" sz="16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6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단어를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변경하여야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많은데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찾을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문자와 교체할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문자를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바꿀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유용 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알아본다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1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50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하나의 문자열</a:t>
            </a:r>
            <a:r>
              <a:rPr sz="1600" b="1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21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:s/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찾을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변경할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정확한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표현은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:s/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찾을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변경할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/g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-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커저가 위치한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대하여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sz="1600" b="0" spc="2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교체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250" dirty="0">
                <a:solidFill>
                  <a:prstClr val="black"/>
                </a:solidFill>
                <a:latin typeface="+mn-ea"/>
                <a:cs typeface="SimSun"/>
              </a:rPr>
              <a:t>  ②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</a:t>
            </a:r>
            <a:r>
              <a:rPr lang="ko-KR" altLang="en-US"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lang="ko-KR" altLang="en-US" sz="1600" b="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4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</a:t>
            </a:r>
            <a:r>
              <a:rPr lang="ko-KR" altLang="en-US" sz="1600" spc="89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87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:1,$ 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s/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찾을 </a:t>
            </a:r>
            <a:r>
              <a:rPr lang="ko-KR" altLang="en-US" sz="160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lang="en-US" altLang="ko-KR" sz="160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lang="ko-KR" altLang="en-US" sz="160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변경할 </a:t>
            </a:r>
            <a:r>
              <a:rPr lang="ko-KR" altLang="en-US" sz="160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문자열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/g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ko-KR" altLang="en-US" sz="1600" spc="44" dirty="0">
                <a:solidFill>
                  <a:prstClr val="black"/>
                </a:solidFill>
                <a:latin typeface="+mn-ea"/>
                <a:cs typeface="Tahoma"/>
              </a:rPr>
              <a:t>  ∙ </a:t>
            </a:r>
            <a:r>
              <a:rPr lang="en-US" altLang="ko-KR" sz="1600" spc="44" dirty="0">
                <a:solidFill>
                  <a:prstClr val="black"/>
                </a:solidFill>
                <a:latin typeface="+mn-ea"/>
                <a:cs typeface="Book Antiqua"/>
              </a:rPr>
              <a:t>1,$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첫줄부터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끝줄까지를</a:t>
            </a:r>
            <a:r>
              <a:rPr lang="ko-KR" altLang="en-US" sz="1600" spc="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의미함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4"/>
              </a:spcBef>
            </a:pPr>
            <a:r>
              <a:rPr lang="ko-KR" altLang="en-US" sz="1600" spc="44" dirty="0">
                <a:solidFill>
                  <a:prstClr val="black"/>
                </a:solidFill>
                <a:latin typeface="+mn-ea"/>
                <a:cs typeface="Tahoma"/>
              </a:rPr>
              <a:t>  ∙ </a:t>
            </a:r>
            <a:r>
              <a:rPr lang="en-US" altLang="ko-KR" sz="1600" spc="44" dirty="0">
                <a:solidFill>
                  <a:prstClr val="black"/>
                </a:solidFill>
                <a:latin typeface="+mn-ea"/>
                <a:cs typeface="Book Antiqua"/>
              </a:rPr>
              <a:t>1,5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라고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표기하면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첫줄부터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다섯째</a:t>
            </a:r>
            <a:r>
              <a:rPr lang="ko-KR" altLang="en-US" sz="1600" spc="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줄까지임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4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78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5905" y="319827"/>
            <a:ext cx="11417777" cy="6270754"/>
          </a:xfrm>
          <a:prstGeom prst="rect">
            <a:avLst/>
          </a:prstGeom>
        </p:spPr>
        <p:txBody>
          <a:bodyPr vert="horz" wrap="square" lIns="0" tIns="79948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기타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유용한</a:t>
            </a:r>
            <a:r>
              <a:rPr sz="2000" b="1" spc="79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명령어</a:t>
            </a:r>
            <a:endParaRPr lang="en-US" sz="20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50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1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동시에</a:t>
            </a:r>
            <a:r>
              <a:rPr sz="1600" b="1" spc="6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문서를 동시에 편집할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파일명을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나열하거나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1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범위표현으로</a:t>
            </a:r>
            <a:r>
              <a:rPr sz="1600" b="0" spc="-24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241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vi 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Book Antiqua"/>
              </a:rPr>
              <a:t>filename1  filename2  filename3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vi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*.dat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Book Antiqua"/>
              </a:rPr>
              <a:t>vi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편집기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모드에서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누르는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다음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파일로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2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이동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Book Antiqua"/>
              </a:rPr>
              <a:t>vi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편집기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:e#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실행하면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이전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편집하던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파일로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이동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87"/>
              </a:spcBef>
            </a:pPr>
            <a:r>
              <a:rPr lang="ko-KR" altLang="en-US" sz="1600" b="1" spc="-250" dirty="0">
                <a:solidFill>
                  <a:prstClr val="black"/>
                </a:solidFill>
                <a:latin typeface="+mn-ea"/>
                <a:cs typeface="SimSun"/>
              </a:rPr>
              <a:t>  ② </a:t>
            </a:r>
            <a:r>
              <a:rPr lang="ko-KR" altLang="en-US"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lang="ko-KR" altLang="en-US" sz="1600" b="1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기타</a:t>
            </a:r>
            <a:r>
              <a:rPr lang="ko-KR" altLang="en-US" sz="1600" b="1" spc="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Tahoma"/>
              </a:rPr>
              <a:t>  ∙ </a:t>
            </a:r>
            <a:r>
              <a:rPr lang="en-US" altLang="ko-KR" sz="1600" spc="118" dirty="0">
                <a:solidFill>
                  <a:prstClr val="black"/>
                </a:solidFill>
                <a:latin typeface="+mn-ea"/>
                <a:cs typeface="Book Antiqua"/>
              </a:rPr>
              <a:t>:e </a:t>
            </a:r>
            <a:r>
              <a:rPr lang="en-US" altLang="ko-KR" sz="1600" spc="-157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lang="ko-KR" altLang="en-US" sz="160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현재파일에서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오픈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lang="ko-KR" altLang="en-US" sz="160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명령모드엣</a:t>
            </a:r>
            <a:endParaRPr lang="en-US" altLang="ko-KR" sz="1600" spc="-11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n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눌러 다시</a:t>
            </a:r>
            <a:r>
              <a:rPr lang="ko-KR" altLang="en-US" sz="1600" spc="-2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돌아감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9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 </a:t>
            </a:r>
            <a:r>
              <a:rPr lang="en-US" altLang="ko-KR" sz="1600" spc="128" dirty="0">
                <a:solidFill>
                  <a:prstClr val="black"/>
                </a:solidFill>
                <a:latin typeface="+mn-ea"/>
                <a:cs typeface="Book Antiqua"/>
              </a:rPr>
              <a:t>:f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</a:t>
            </a:r>
            <a:r>
              <a:rPr lang="ko-KR" altLang="en-US" sz="1600" spc="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편집모드에서 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ctrl-g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누르면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등의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600" spc="25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9"/>
              </a:spcBef>
            </a:pPr>
            <a:r>
              <a:rPr lang="en-US" altLang="ko-KR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상황을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볼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lang="ko-KR" altLang="en-US" sz="1600" spc="-2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상황은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하단에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표시됨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spc="-250" dirty="0">
                <a:solidFill>
                  <a:prstClr val="black"/>
                </a:solidFill>
                <a:latin typeface="+mn-ea"/>
                <a:cs typeface="SimSun"/>
              </a:rPr>
              <a:t>  </a:t>
            </a:r>
            <a:endParaRPr lang="en-US" altLang="ko-KR" sz="1600" spc="-250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250" dirty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현재파일을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b="1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이름으로</a:t>
            </a:r>
            <a:r>
              <a:rPr lang="ko-KR" altLang="en-US" sz="1600" b="1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4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:w </a:t>
            </a:r>
            <a:r>
              <a:rPr lang="en-US" altLang="ko-KR" sz="1600" spc="-172" dirty="0" err="1">
                <a:solidFill>
                  <a:prstClr val="black"/>
                </a:solidFill>
                <a:latin typeface="+mn-ea"/>
                <a:cs typeface="Book Antiqua"/>
              </a:rPr>
              <a:t>newfilename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ko-KR" altLang="en-US" sz="1600" spc="639" dirty="0">
                <a:solidFill>
                  <a:prstClr val="black"/>
                </a:solidFill>
                <a:latin typeface="+mn-ea"/>
                <a:cs typeface="Tahoma"/>
              </a:rPr>
              <a:t> ∙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:3,6</a:t>
            </a:r>
            <a:r>
              <a:rPr lang="ko-KR" altLang="en-US" sz="1600" spc="-16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211" dirty="0">
                <a:solidFill>
                  <a:prstClr val="black"/>
                </a:solidFill>
                <a:latin typeface="+mn-ea"/>
                <a:cs typeface="Book Antiqua"/>
              </a:rPr>
              <a:t>w </a:t>
            </a:r>
            <a:r>
              <a:rPr lang="en-US" altLang="ko-KR" sz="1600" spc="-172" dirty="0" err="1">
                <a:solidFill>
                  <a:prstClr val="black"/>
                </a:solidFill>
                <a:latin typeface="+mn-ea"/>
                <a:cs typeface="Book Antiqua"/>
              </a:rPr>
              <a:t>newfilename</a:t>
            </a:r>
            <a:r>
              <a:rPr lang="en-US" altLang="ko-KR" sz="1600" spc="-17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38" dirty="0">
                <a:solidFill>
                  <a:prstClr val="black"/>
                </a:solidFill>
                <a:latin typeface="+mn-ea"/>
                <a:cs typeface="Book Antiqua"/>
              </a:rPr>
              <a:t>(3~6</a:t>
            </a:r>
            <a:r>
              <a:rPr lang="ko-KR" altLang="en-US" sz="160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라인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내용만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defTabSz="899404" latinLnBrk="1">
              <a:spcBef>
                <a:spcPts val="693"/>
              </a:spcBef>
            </a:pPr>
            <a:r>
              <a:rPr lang="ko-KR" altLang="en-US" sz="1600" spc="89" dirty="0">
                <a:solidFill>
                  <a:prstClr val="black"/>
                </a:solidFill>
                <a:latin typeface="+mn-ea"/>
                <a:cs typeface="Tahoma"/>
              </a:rPr>
              <a:t>  ∙ </a:t>
            </a:r>
            <a:r>
              <a:rPr lang="en-US" altLang="ko-KR" sz="1600" spc="89" dirty="0">
                <a:solidFill>
                  <a:prstClr val="black"/>
                </a:solidFill>
                <a:latin typeface="+mn-ea"/>
                <a:cs typeface="Book Antiqua"/>
              </a:rPr>
              <a:t>:w </a:t>
            </a:r>
            <a:r>
              <a:rPr lang="en-US" altLang="ko-KR" sz="1600" spc="-172" dirty="0">
                <a:solidFill>
                  <a:prstClr val="black"/>
                </a:solidFill>
                <a:latin typeface="+mn-ea"/>
                <a:cs typeface="Book Antiqua"/>
              </a:rPr>
              <a:t>%.</a:t>
            </a:r>
            <a:r>
              <a:rPr lang="en-US" altLang="ko-KR" sz="1600" spc="-172" dirty="0" err="1">
                <a:solidFill>
                  <a:prstClr val="black"/>
                </a:solidFill>
                <a:latin typeface="+mn-ea"/>
                <a:cs typeface="Book Antiqua"/>
              </a:rPr>
              <a:t>bak</a:t>
            </a:r>
            <a:r>
              <a:rPr lang="en-US" altLang="ko-KR" sz="1600" spc="-172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현재파일을</a:t>
            </a:r>
            <a:r>
              <a:rPr lang="ko-KR" altLang="en-US" sz="16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</a:p>
          <a:p>
            <a:pPr marL="12492" defTabSz="899404" latinLnBrk="1">
              <a:spcBef>
                <a:spcPts val="693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latinLnBrk="1">
              <a:spcBef>
                <a:spcPts val="689"/>
              </a:spcBef>
            </a:pPr>
            <a:r>
              <a:rPr lang="en-US" altLang="ko-KR" sz="1600" b="1" spc="-250" dirty="0">
                <a:solidFill>
                  <a:prstClr val="black"/>
                </a:solidFill>
                <a:latin typeface="+mn-ea"/>
                <a:cs typeface="SimSun"/>
              </a:rPr>
              <a:t>④ </a:t>
            </a:r>
            <a:r>
              <a:rPr lang="en-US" altLang="ko-KR" sz="1600" b="1" spc="-118" dirty="0">
                <a:solidFill>
                  <a:prstClr val="black"/>
                </a:solidFill>
                <a:latin typeface="+mn-ea"/>
                <a:cs typeface="Book Antiqua"/>
              </a:rPr>
              <a:t>vi</a:t>
            </a:r>
            <a:r>
              <a:rPr lang="ko-KR" altLang="en-US" sz="1600" b="1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lang="ko-KR" altLang="en-US" sz="1600" b="1" spc="-4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z="1600" b="1" spc="-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모드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87"/>
              </a:spcBef>
            </a:pP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Tahoma"/>
              </a:rPr>
              <a:t>   ∙ 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:!command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  ∙ 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마지막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행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명령모드에서 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!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다음에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사용하면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잠시 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689"/>
              </a:spcBef>
            </a:pPr>
            <a:r>
              <a:rPr lang="en-US" altLang="ko-KR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</a:t>
            </a:r>
            <a:r>
              <a:rPr lang="ko-KR" altLang="en-US" sz="1600" spc="-4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 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vi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lang="ko-KR" altLang="en-US" sz="1600" spc="-1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복귀함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31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" y="322971"/>
            <a:ext cx="3021884" cy="27631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2400" y="417245"/>
            <a:ext cx="3951514" cy="4592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j-ea"/>
                <a:ea typeface="+mj-ea"/>
              </a:rPr>
              <a:t>2) </a:t>
            </a:r>
            <a:r>
              <a:rPr lang="ko-KR" altLang="en-US" sz="2000" b="1" dirty="0">
                <a:solidFill>
                  <a:srgbClr val="221F1F"/>
                </a:solidFill>
                <a:latin typeface="+mj-ea"/>
                <a:ea typeface="+mj-ea"/>
              </a:rPr>
              <a:t>편집기에서 문자열 변경</a:t>
            </a:r>
            <a:endParaRPr lang="en-US" altLang="ko-KR" sz="2000" b="1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b="1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:s/snow/rain :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커저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아래로 만나는 첫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번재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단어 교체</a:t>
            </a: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:s/snow/rain/g :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커저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아래로 만나는 모든 단어 교체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592" y="322971"/>
            <a:ext cx="2917580" cy="276796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472639" y="1500429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82" y="3537661"/>
            <a:ext cx="2876951" cy="28197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694" y="3537661"/>
            <a:ext cx="2886478" cy="281979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75356" y="4548639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45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3" y="397812"/>
            <a:ext cx="2915057" cy="2829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852" y="391011"/>
            <a:ext cx="3134153" cy="2836121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3435942" y="1417950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86700" y="397812"/>
            <a:ext cx="3951514" cy="488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j-ea"/>
                <a:ea typeface="+mj-ea"/>
              </a:rPr>
              <a:t>2) </a:t>
            </a:r>
            <a:r>
              <a:rPr lang="ko-KR" altLang="en-US" sz="2000" b="1" dirty="0">
                <a:solidFill>
                  <a:srgbClr val="221F1F"/>
                </a:solidFill>
                <a:latin typeface="+mj-ea"/>
                <a:ea typeface="+mj-ea"/>
              </a:rPr>
              <a:t>편집기에서 문자열 변경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:3,7s/snow/rain : 3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라인과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7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라인 사이에서 처음 만나는 단어 교체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④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:3,7s/snow/rain/g : 3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라인과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7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라인 사이에서 만나는 모든 단어 교체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13" y="3661486"/>
            <a:ext cx="2915057" cy="2800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852" y="3624434"/>
            <a:ext cx="3057634" cy="284807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3423704" y="1404258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3435942" y="4680079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4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1385" y="473237"/>
            <a:ext cx="3951514" cy="488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j-ea"/>
                <a:ea typeface="+mj-ea"/>
              </a:rPr>
              <a:t>2) </a:t>
            </a:r>
            <a:r>
              <a:rPr lang="ko-KR" altLang="en-US" sz="2000" b="1" dirty="0">
                <a:solidFill>
                  <a:srgbClr val="221F1F"/>
                </a:solidFill>
                <a:latin typeface="+mj-ea"/>
                <a:ea typeface="+mj-ea"/>
              </a:rPr>
              <a:t>편집기에서 문자열 변경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:s/snow// :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커저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아래로 만나는 첫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번재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단어를 지운다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.</a:t>
            </a:r>
            <a:endParaRPr lang="ko-KR" altLang="en-US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⑥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:s/snow//g : </a:t>
            </a:r>
            <a:r>
              <a:rPr lang="ko-KR" altLang="en-US" dirty="0" err="1">
                <a:solidFill>
                  <a:srgbClr val="221F1F"/>
                </a:solidFill>
                <a:latin typeface="+mj-ea"/>
                <a:ea typeface="+mj-ea"/>
              </a:rPr>
              <a:t>커저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 아래로 만나는 모든 단어를 지운다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6" y="420941"/>
            <a:ext cx="2905530" cy="28102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621" y="420941"/>
            <a:ext cx="2905530" cy="280074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450871" y="1413097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06" y="3591040"/>
            <a:ext cx="2943636" cy="28102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12" y="3591040"/>
            <a:ext cx="2991267" cy="280074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3450871" y="4543050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0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1385" y="473237"/>
            <a:ext cx="3951514" cy="195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j-ea"/>
                <a:ea typeface="+mj-ea"/>
              </a:rPr>
              <a:t>2) </a:t>
            </a:r>
            <a:r>
              <a:rPr lang="ko-KR" altLang="en-US" sz="2000" b="1" dirty="0">
                <a:solidFill>
                  <a:srgbClr val="221F1F"/>
                </a:solidFill>
                <a:latin typeface="+mj-ea"/>
                <a:ea typeface="+mj-ea"/>
              </a:rPr>
              <a:t>편집기에서 문자열 변경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j-ea"/>
              <a:ea typeface="+mj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⑦ </a:t>
            </a:r>
            <a:r>
              <a:rPr lang="en-US" altLang="ko-KR" dirty="0">
                <a:solidFill>
                  <a:srgbClr val="221F1F"/>
                </a:solidFill>
                <a:latin typeface="+mj-ea"/>
                <a:ea typeface="+mj-ea"/>
              </a:rPr>
              <a:t>:20s/snow/rain : 20</a:t>
            </a:r>
            <a:r>
              <a:rPr lang="ko-KR" altLang="en-US" dirty="0">
                <a:solidFill>
                  <a:srgbClr val="221F1F"/>
                </a:solidFill>
                <a:latin typeface="+mj-ea"/>
                <a:ea typeface="+mj-ea"/>
              </a:rPr>
              <a:t>라인에서만 처음 만나는 단어 교체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68" y="473237"/>
            <a:ext cx="2943636" cy="28102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563" y="473237"/>
            <a:ext cx="2972215" cy="2791215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58026" y="1448888"/>
            <a:ext cx="865214" cy="408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884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95" y="1065291"/>
            <a:ext cx="11437466" cy="41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4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C83600-85E0-ED94-C615-80B6BECF6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66" y="285690"/>
            <a:ext cx="8541347" cy="627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74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697A74-35E1-7489-1DAD-567A865FE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8" y="293713"/>
            <a:ext cx="8382844" cy="627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1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32" y="405186"/>
            <a:ext cx="9299581" cy="61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63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14" y="310243"/>
            <a:ext cx="8579458" cy="62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0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3" y="293915"/>
            <a:ext cx="8512232" cy="627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27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799" y="2653258"/>
            <a:ext cx="8289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</a:rPr>
              <a:t>&lt; </a:t>
            </a:r>
            <a:r>
              <a:rPr lang="ko-KR" altLang="en-US" sz="4800" b="1" dirty="0">
                <a:solidFill>
                  <a:schemeClr val="accent1"/>
                </a:solidFill>
              </a:rPr>
              <a:t>편집기 </a:t>
            </a:r>
            <a:r>
              <a:rPr lang="en-US" altLang="ko-KR" sz="4800" b="1" dirty="0">
                <a:solidFill>
                  <a:schemeClr val="accent1"/>
                </a:solidFill>
              </a:rPr>
              <a:t>&gt;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75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27" y="293788"/>
            <a:ext cx="6251244" cy="171462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7" y="2197936"/>
            <a:ext cx="6649378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0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08" y="468381"/>
            <a:ext cx="5024938" cy="34391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9" y="468381"/>
            <a:ext cx="6723686" cy="591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9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90" y="326571"/>
            <a:ext cx="4438409" cy="6249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368" y="326571"/>
            <a:ext cx="4582107" cy="62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4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56" y="491881"/>
            <a:ext cx="7491587" cy="7749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56" y="1551214"/>
            <a:ext cx="7491587" cy="50251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52758" y="1959428"/>
            <a:ext cx="30861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i</a:t>
            </a:r>
            <a:r>
              <a:rPr lang="ko-KR" altLang="en-US" sz="2000" dirty="0">
                <a:latin typeface="+mn-ea"/>
              </a:rPr>
              <a:t>누르기</a:t>
            </a:r>
            <a:r>
              <a:rPr lang="en-US" altLang="ko-KR" sz="2000" dirty="0">
                <a:latin typeface="+mn-ea"/>
              </a:rPr>
              <a:t>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 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입력</a:t>
            </a:r>
            <a:r>
              <a:rPr lang="ko-KR" altLang="en-US" sz="2000" dirty="0">
                <a:latin typeface="+mn-ea"/>
              </a:rPr>
              <a:t>모드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Esc  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   명령모드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2070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62" y="538843"/>
            <a:ext cx="6680884" cy="700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31529" y="538843"/>
            <a:ext cx="426175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1) </a:t>
            </a:r>
            <a:r>
              <a:rPr lang="ko-KR" altLang="en-US" sz="2000" b="1" dirty="0">
                <a:latin typeface="+mn-ea"/>
              </a:rPr>
              <a:t>편집기 기본 사용하기</a:t>
            </a: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① </a:t>
            </a:r>
            <a:r>
              <a:rPr lang="en-US" altLang="ko-KR" dirty="0">
                <a:latin typeface="+mn-ea"/>
              </a:rPr>
              <a:t>vi </a:t>
            </a:r>
            <a:r>
              <a:rPr lang="en-US" altLang="ko-KR" dirty="0" err="1">
                <a:latin typeface="+mn-ea"/>
              </a:rPr>
              <a:t>mytest</a:t>
            </a:r>
            <a:endParaRPr lang="ko-KR" altLang="en-US" dirty="0">
              <a:latin typeface="+mn-ea"/>
            </a:endParaRP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② </a:t>
            </a:r>
            <a:r>
              <a:rPr lang="en-US" altLang="ko-KR" dirty="0" err="1">
                <a:latin typeface="+mn-ea"/>
              </a:rPr>
              <a:t>mytest</a:t>
            </a:r>
            <a:r>
              <a:rPr lang="ko-KR" altLang="en-US" dirty="0">
                <a:latin typeface="+mn-ea"/>
              </a:rPr>
              <a:t>라는 파일을 만들고 파일에 내용을 기입</a:t>
            </a: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③ 명령모드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입력모드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마지막 행 명령모드를 전환하면서 작업</a:t>
            </a:r>
          </a:p>
          <a:p>
            <a:pPr latinLnBrk="1"/>
            <a:endParaRPr lang="en-US" altLang="ko-KR" dirty="0">
              <a:latin typeface="+mn-ea"/>
            </a:endParaRPr>
          </a:p>
          <a:p>
            <a:pPr latinLnBrk="1"/>
            <a:r>
              <a:rPr lang="ko-KR" altLang="en-US" dirty="0">
                <a:latin typeface="+mn-ea"/>
              </a:rPr>
              <a:t>④ 각 모드에서 편집기 명령으로 제시한 키를 사용하여 실습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pPr latinLnBrk="1"/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62" y="1512359"/>
            <a:ext cx="6680884" cy="50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405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1907</TotalTime>
  <Words>759</Words>
  <Application>Microsoft Office PowerPoint</Application>
  <PresentationFormat>와이드스크린</PresentationFormat>
  <Paragraphs>166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Corbel</vt:lpstr>
      <vt:lpstr>기본</vt:lpstr>
      <vt:lpstr>linux 프로그래밍 6강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107</cp:revision>
  <dcterms:created xsi:type="dcterms:W3CDTF">2023-03-17T06:49:37Z</dcterms:created>
  <dcterms:modified xsi:type="dcterms:W3CDTF">2023-04-01T11:06:18Z</dcterms:modified>
</cp:coreProperties>
</file>